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69" r:id="rId6"/>
    <p:sldId id="260" r:id="rId7"/>
    <p:sldId id="259" r:id="rId8"/>
    <p:sldId id="266" r:id="rId9"/>
    <p:sldId id="265" r:id="rId10"/>
    <p:sldId id="267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 snapToObjects="1">
      <p:cViewPr varScale="1">
        <p:scale>
          <a:sx n="107" d="100"/>
          <a:sy n="107" d="100"/>
        </p:scale>
        <p:origin x="73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FBF65F-5421-F94B-9E6D-9B275B18DC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86630CC-40A5-DF4A-A32B-5F1644ED46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963120-C0B5-364E-9A02-4A59A4129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EE5A-EF14-1242-B196-1DD19A7D9CEB}" type="datetimeFigureOut">
              <a:rPr lang="fr-FR" smtClean="0"/>
              <a:t>17/12/2019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35580C-CA0A-FA40-AFF0-3E8ACF33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6520796-62AF-AF4B-B6F9-515DEDDE7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E0F7-AA9D-AF4F-AE68-5190FDF86A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6358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9CDB2F-D03A-1F48-B748-CB15F4905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147CF95-EEFE-1C49-AE66-CD495CA795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D9A83E-2273-B041-B6DD-8E6937B3F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EE5A-EF14-1242-B196-1DD19A7D9CEB}" type="datetimeFigureOut">
              <a:rPr lang="fr-FR" smtClean="0"/>
              <a:t>17/12/2019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DEBF7F-523F-BA46-A367-86B2EC332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D8C8DC8-49E9-C849-8D38-5E6B5CFA3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E0F7-AA9D-AF4F-AE68-5190FDF86A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0294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19E2B07-4B56-2441-A434-B281A3BA8E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8EF187A-ACBA-144A-9574-5B5E9D231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2AE839-BD75-234D-9FF7-DA60BADC8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EE5A-EF14-1242-B196-1DD19A7D9CEB}" type="datetimeFigureOut">
              <a:rPr lang="fr-FR" smtClean="0"/>
              <a:t>17/12/2019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B494FD-A0BE-4E49-AEF4-65434307E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DBE940-C016-D448-80FB-FD2CC6312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E0F7-AA9D-AF4F-AE68-5190FDF86A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8357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B055FF-7C7F-5241-81AB-14AF9305F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CE2CF8-3B21-FD49-B8C0-28A9CF44D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D66151-69CC-C546-87CC-10966D740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EE5A-EF14-1242-B196-1DD19A7D9CEB}" type="datetimeFigureOut">
              <a:rPr lang="fr-FR" smtClean="0"/>
              <a:t>17/12/2019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234FA1E-120D-A84D-AD12-61F3DD3C8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98E5F4-F561-6A40-B046-F21613DE6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E0F7-AA9D-AF4F-AE68-5190FDF86A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4746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361472-F9AA-644F-9F7D-8F4DEDBC8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CD94FED-DCAC-2A43-A3F3-8B9F2FFE2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A29B6E-EAF4-144C-9A09-A7333A88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EE5A-EF14-1242-B196-1DD19A7D9CEB}" type="datetimeFigureOut">
              <a:rPr lang="fr-FR" smtClean="0"/>
              <a:t>17/12/2019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7D59A5-79B8-844A-9A25-A5D8EA94C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B89D20-76D3-9849-8676-9F8402C8E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E0F7-AA9D-AF4F-AE68-5190FDF86A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0796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C9B63-FD4C-A243-8F9B-B496BED1C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60DB3E-F576-224A-9CC0-1390EFB59C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D74E60F-6955-754D-AD12-3E690A2BB5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DCBEAEF-544F-DD41-B2AC-F54FCA1CA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EE5A-EF14-1242-B196-1DD19A7D9CEB}" type="datetimeFigureOut">
              <a:rPr lang="fr-FR" smtClean="0"/>
              <a:t>17/12/2019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7FE6BD-B189-C343-9D6D-3417A8D5B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921B60-2B23-7D45-9BF5-7453FC38C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E0F7-AA9D-AF4F-AE68-5190FDF86A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8744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40570E-2078-9340-81DD-93DBBA659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DF6C811-1194-9C46-99D6-3C4DD87AB3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2D087EC-A4EA-A044-B5E4-1E0F21ED5F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9FE4634-5D7A-0C45-BA11-8EFF43F9D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E155512-8E26-1D4C-9308-08C42AC0EF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FDC6A8F-EC74-C84A-8EE8-573AAACED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EE5A-EF14-1242-B196-1DD19A7D9CEB}" type="datetimeFigureOut">
              <a:rPr lang="fr-FR" smtClean="0"/>
              <a:t>17/12/2019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0312C04-5CEB-1B43-9A58-BA0871BAE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7163975-217D-5F47-80CA-79CE29B03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E0F7-AA9D-AF4F-AE68-5190FDF86A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2584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89FFAF-99FD-6D47-8804-A5772C7E3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E65BA78-6507-F84E-BC94-B7D192BF3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EE5A-EF14-1242-B196-1DD19A7D9CEB}" type="datetimeFigureOut">
              <a:rPr lang="fr-FR" smtClean="0"/>
              <a:t>17/12/2019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5D27959-D2A3-FE4B-810C-164AD2F95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9EAC53B-CA0D-8E4F-A5F8-AA99FC4FF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E0F7-AA9D-AF4F-AE68-5190FDF86A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40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342CDD6-1325-FA45-A400-ED9749D3E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EE5A-EF14-1242-B196-1DD19A7D9CEB}" type="datetimeFigureOut">
              <a:rPr lang="fr-FR" smtClean="0"/>
              <a:t>17/12/2019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40E4620-C375-D949-A26C-DB63B6FAC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02DFDE5-022A-9A44-BE32-6E54D9A1A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E0F7-AA9D-AF4F-AE68-5190FDF86A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8160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65EEA5-BC6C-5849-B468-DBE2E9900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C06922-96D9-C646-8C03-D9F9F3D4C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340B2FC-E160-3F48-9A7D-D8A25DDCA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92D41B1-5733-914D-9C17-DF99EAD4E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EE5A-EF14-1242-B196-1DD19A7D9CEB}" type="datetimeFigureOut">
              <a:rPr lang="fr-FR" smtClean="0"/>
              <a:t>17/12/2019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3BDE73-4FF0-F643-A09B-570FFA3AC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8F03044-3B58-3344-B5E0-5DB273DCE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E0F7-AA9D-AF4F-AE68-5190FDF86A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8930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2B576F-F472-334B-ABD6-381DF2A16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e l’image 2">
            <a:extLst>
              <a:ext uri="{FF2B5EF4-FFF2-40B4-BE49-F238E27FC236}">
                <a16:creationId xmlns:a16="http://schemas.microsoft.com/office/drawing/2014/main" id="{5DB2081D-6AD9-6042-B677-601304C75A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83313E3-E3F2-5348-8504-A926406C50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140153-2DA5-7245-B343-CE6882627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EE5A-EF14-1242-B196-1DD19A7D9CEB}" type="datetimeFigureOut">
              <a:rPr lang="fr-FR" smtClean="0"/>
              <a:t>17/12/2019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5A7C18D-3721-7E44-BB42-68A8B8738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2A3B7FB-6688-2344-BCDD-129A8892D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E0F7-AA9D-AF4F-AE68-5190FDF86A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0911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147EB25-8284-E040-89F0-27687E184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A31741-FD84-B546-900C-DE626D310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61A175-5A83-CF42-9EFC-A1E9148791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CEE5A-EF14-1242-B196-1DD19A7D9CEB}" type="datetimeFigureOut">
              <a:rPr lang="fr-FR" smtClean="0"/>
              <a:t>17/12/2019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1297BE-006E-CF48-AAA4-55549920D4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66360B-02EF-9445-A35F-D904C1C7C1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FE0F7-AA9D-AF4F-AE68-5190FDF86A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622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0818F4-DE6C-3D4D-B18F-CA16567907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Jeunesse et démocratie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6A8EE70-B101-9942-83DB-EBF035A6AE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Tom Chevalier, CNRS/Arènes</a:t>
            </a:r>
          </a:p>
        </p:txBody>
      </p:sp>
    </p:spTree>
    <p:extLst>
      <p:ext uri="{BB962C8B-B14F-4D97-AF65-F5344CB8AC3E}">
        <p14:creationId xmlns:p14="http://schemas.microsoft.com/office/powerpoint/2010/main" val="1250948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9A1599-F200-D249-8A2B-12F36FF3E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enjeux liés à la démocratie « sociale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F60544-5884-7A48-964E-9A7CA070A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Quelle citoyenneté « socioéconomique » des  jeunes?</a:t>
            </a:r>
          </a:p>
          <a:p>
            <a:r>
              <a:rPr lang="fr-FR" dirty="0"/>
              <a:t>En France, une jeunesse « déclassée » (</a:t>
            </a:r>
            <a:r>
              <a:rPr lang="fr-FR" dirty="0" err="1"/>
              <a:t>Peugny</a:t>
            </a:r>
            <a:r>
              <a:rPr lang="fr-FR" dirty="0"/>
              <a:t>), une citoyenneté « refusée »: les jeunes ne sont pas des citoyens de la démocratie sociale, et ont donc moins confiance dans les institutions</a:t>
            </a:r>
          </a:p>
          <a:p>
            <a:pPr>
              <a:buFont typeface="Symbol" pitchFamily="2" charset="2"/>
              <a:buChar char="Þ"/>
            </a:pPr>
            <a:r>
              <a:rPr lang="fr-FR" dirty="0" err="1"/>
              <a:t>Familialisation</a:t>
            </a:r>
            <a:r>
              <a:rPr lang="fr-FR" dirty="0"/>
              <a:t> de la citoyenneté sociale: reconnaître pleinement le statut d’adulte des jeunes</a:t>
            </a:r>
          </a:p>
          <a:p>
            <a:pPr>
              <a:buFont typeface="Symbol" pitchFamily="2" charset="2"/>
              <a:buChar char="Þ"/>
            </a:pPr>
            <a:r>
              <a:rPr lang="fr-FR" dirty="0"/>
              <a:t>Citoyenneté économique « sélective »: investir dans le capital humain de tous les jeunes en renonçant à l’ « élitisme république »</a:t>
            </a:r>
          </a:p>
        </p:txBody>
      </p:sp>
    </p:spTree>
    <p:extLst>
      <p:ext uri="{BB962C8B-B14F-4D97-AF65-F5344CB8AC3E}">
        <p14:creationId xmlns:p14="http://schemas.microsoft.com/office/powerpoint/2010/main" val="761610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AB1961-E6BD-EB4E-A15B-784576711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Quelle place des jeunes dans la démocratie  d’aujourd’hui?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E26817-2097-EC4D-B110-34DFDD162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7558"/>
            <a:ext cx="10515600" cy="4548249"/>
          </a:xfrm>
        </p:spPr>
        <p:txBody>
          <a:bodyPr>
            <a:normAutofit/>
          </a:bodyPr>
          <a:lstStyle/>
          <a:p>
            <a:r>
              <a:rPr lang="fr-FR" dirty="0"/>
              <a:t>Du côté des décideurs: moyenne d’âge des députés à 54 ans et 8 mois sous Hollande, 48 ans et 8 mois sous Macron (contre environ 41 ans dans la population)</a:t>
            </a:r>
          </a:p>
          <a:p>
            <a:r>
              <a:rPr lang="fr-FR" dirty="0"/>
              <a:t>Du côté des citoyens: l’abstention est notamment plus forte chez les jeunes (74% chez les 18-24 pour le second tour des législatives 2017 vs 43% chez les 60-69)</a:t>
            </a:r>
          </a:p>
          <a:p>
            <a:r>
              <a:rPr lang="fr-FR" dirty="0"/>
              <a:t>Une petite place donc, confirmée par leur statut dans la protection sociale: </a:t>
            </a:r>
          </a:p>
          <a:p>
            <a:pPr>
              <a:buFont typeface="Symbol" pitchFamily="2" charset="2"/>
              <a:buChar char="Þ"/>
            </a:pPr>
            <a:r>
              <a:rPr lang="fr-FR" dirty="0"/>
              <a:t>Limite d’âge à 25 ans pour le revenu minimum: un statut d’enfants</a:t>
            </a:r>
          </a:p>
          <a:p>
            <a:pPr>
              <a:buFont typeface="Symbol" pitchFamily="2" charset="2"/>
              <a:buChar char="Þ"/>
            </a:pPr>
            <a:r>
              <a:rPr lang="fr-FR" dirty="0"/>
              <a:t>Les retraites et les inégalités intergénérationnelles</a:t>
            </a:r>
          </a:p>
        </p:txBody>
      </p:sp>
    </p:spTree>
    <p:extLst>
      <p:ext uri="{BB962C8B-B14F-4D97-AF65-F5344CB8AC3E}">
        <p14:creationId xmlns:p14="http://schemas.microsoft.com/office/powerpoint/2010/main" val="4022789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C31FFC-4C20-7744-9ABA-6FE5C9E27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 danger pour l’avenir de la démocratie?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09F498-F985-7241-B353-865172688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5060"/>
            <a:ext cx="10515600" cy="4465121"/>
          </a:xfrm>
        </p:spPr>
        <p:txBody>
          <a:bodyPr>
            <a:normAutofit/>
          </a:bodyPr>
          <a:lstStyle/>
          <a:p>
            <a:r>
              <a:rPr lang="fr-FR" dirty="0"/>
              <a:t>Un effritement du soutien à l’égard de la démocratie chez les plus jeunes: en 2017, 64% des 18-24 pensent que « la démocratie peut poser des problèmes, mais c’est quand même mieux que n’importe quelle autre forme de gouvernement », contre 78% pour l’ensemble (CEVIPOF, 2018)</a:t>
            </a:r>
          </a:p>
          <a:p>
            <a:r>
              <a:rPr lang="fr-FR" dirty="0"/>
              <a:t>Enjeu fondamental car c’est notamment un facteur de vote pour les partis radicaux (droite et gauche)</a:t>
            </a:r>
          </a:p>
          <a:p>
            <a:r>
              <a:rPr lang="fr-FR" dirty="0"/>
              <a:t>La démocratie de demain serait-elle en danger à cause des jeunes (</a:t>
            </a:r>
            <a:r>
              <a:rPr lang="fr-FR" dirty="0" err="1"/>
              <a:t>Mounk</a:t>
            </a:r>
            <a:r>
              <a:rPr lang="fr-FR" dirty="0"/>
              <a:t>)? 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5556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1CFC61-8F4A-814A-BC71-E24E600B2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Quelle place des jeunes dans la démocratie de demain?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48FF32-D5B9-084D-95FC-4583329AA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8809"/>
            <a:ext cx="10515600" cy="4441371"/>
          </a:xfrm>
        </p:spPr>
        <p:txBody>
          <a:bodyPr>
            <a:normAutofit/>
          </a:bodyPr>
          <a:lstStyle/>
          <a:p>
            <a:r>
              <a:rPr lang="fr-FR" dirty="0"/>
              <a:t>Ou bien les jeunes sont compris du point de vue de leur âge:  la démocratie ne devrait pas nécessairement changer structurellement mais s’ajuster à la marge pour mieux les prendre en compte</a:t>
            </a:r>
          </a:p>
          <a:p>
            <a:r>
              <a:rPr lang="fr-FR" dirty="0"/>
              <a:t>Ou bien les jeunes sont compris du point de vue de leur génération: la  démocratie doit évoluer structurellement pour s’adapter à un rapport à la citoyenneté renouvelé </a:t>
            </a:r>
          </a:p>
          <a:p>
            <a:pPr>
              <a:buFont typeface="Symbol" pitchFamily="2" charset="2"/>
              <a:buChar char="Þ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4993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0A625F-0BB3-8244-B77C-F20EC2DD4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E491F9-DC8B-B44D-A156-709871722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0036"/>
            <a:ext cx="10515600" cy="4846927"/>
          </a:xfrm>
        </p:spPr>
        <p:txBody>
          <a:bodyPr/>
          <a:lstStyle/>
          <a:p>
            <a:r>
              <a:rPr lang="fr-FR" dirty="0"/>
              <a:t>Ne pas être sur la défensive en se demandant dans quelle mesure les jeunes peuvent être un problème pour la démocratie actuelle</a:t>
            </a:r>
          </a:p>
          <a:p>
            <a:r>
              <a:rPr lang="fr-FR" dirty="0"/>
              <a:t> Mais partir des jeunes pour s’interroger sur l’avenir du régime démocratique:</a:t>
            </a:r>
          </a:p>
          <a:p>
            <a:pPr>
              <a:buFont typeface="Symbol" pitchFamily="2" charset="2"/>
              <a:buChar char="Þ"/>
            </a:pPr>
            <a:r>
              <a:rPr lang="fr-FR" dirty="0"/>
              <a:t>Quelles sont les spécificités du rapport à la citoyenneté des jeunes générations (demande)? </a:t>
            </a:r>
          </a:p>
          <a:p>
            <a:pPr>
              <a:buFont typeface="Symbol" pitchFamily="2" charset="2"/>
              <a:buChar char="Þ"/>
            </a:pPr>
            <a:r>
              <a:rPr lang="fr-FR" dirty="0"/>
              <a:t>Quelles sont les différentes formes de démocratie à disposition (offre)?</a:t>
            </a:r>
          </a:p>
          <a:p>
            <a:pPr>
              <a:buFont typeface="Symbol" pitchFamily="2" charset="2"/>
              <a:buChar char="Þ"/>
            </a:pPr>
            <a:r>
              <a:rPr lang="fr-FR" dirty="0"/>
              <a:t>Quel nouvel équilibre démocratique?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5725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FA2C78-515B-7040-B88A-9360663DD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nouveau rapport à la citoyenneté des jeunes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A7E358-605E-2B4B-A4DD-5EBA4DDDA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3792"/>
            <a:ext cx="10515600" cy="5118265"/>
          </a:xfrm>
        </p:spPr>
        <p:txBody>
          <a:bodyPr>
            <a:normAutofit/>
          </a:bodyPr>
          <a:lstStyle/>
          <a:p>
            <a:r>
              <a:rPr lang="fr-FR" dirty="0"/>
              <a:t>Défiance, abstention, volatilité</a:t>
            </a:r>
          </a:p>
          <a:p>
            <a:r>
              <a:rPr lang="fr-FR" dirty="0"/>
              <a:t>Un nouveau citoyen apathique et aliéné?</a:t>
            </a:r>
          </a:p>
          <a:p>
            <a:r>
              <a:rPr lang="fr-FR" dirty="0"/>
              <a:t>L’émergence du « citoyen distant » (</a:t>
            </a:r>
            <a:r>
              <a:rPr lang="fr-FR" dirty="0" err="1"/>
              <a:t>Tiberj</a:t>
            </a:r>
            <a:r>
              <a:rPr lang="fr-FR" dirty="0"/>
              <a:t>):</a:t>
            </a:r>
          </a:p>
          <a:p>
            <a:pPr>
              <a:buFont typeface="Symbol" pitchFamily="2" charset="2"/>
              <a:buChar char="Þ"/>
            </a:pPr>
            <a:r>
              <a:rPr lang="fr-FR" dirty="0"/>
              <a:t>Forte compétence politique mais couplée à une forte défiance et un plus faible intérêt </a:t>
            </a:r>
          </a:p>
          <a:p>
            <a:pPr>
              <a:buFont typeface="Symbol" pitchFamily="2" charset="2"/>
              <a:buChar char="Þ"/>
            </a:pPr>
            <a:r>
              <a:rPr lang="fr-FR" dirty="0"/>
              <a:t>Déclin d’une citoyenneté « de devoir » (et de sa composante électorale)</a:t>
            </a:r>
          </a:p>
          <a:p>
            <a:pPr>
              <a:buFont typeface="Symbol" pitchFamily="2" charset="2"/>
              <a:buChar char="Þ"/>
            </a:pPr>
            <a:r>
              <a:rPr lang="fr-FR" dirty="0"/>
              <a:t>Montée d’une citoyenneté « de droit », par intermittence, sur enjeu, et beaucoup plus large que le vote: hausse de la participation « non-conventionnelle » (mouvements sociaux, boycotts, pétitions, associations)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1094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C85FC3-24AA-964E-BF55-C4067DBD4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différentes formes de démocratie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86B7E5-2659-C146-A1E5-F0983D21D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La démocratie ne se résume pas au vote: rapport entre société et pouvoir (étatique)</a:t>
            </a:r>
          </a:p>
          <a:p>
            <a:r>
              <a:rPr lang="fr-FR" dirty="0"/>
              <a:t>1</a:t>
            </a:r>
            <a:r>
              <a:rPr lang="fr-FR" baseline="30000" dirty="0"/>
              <a:t>ère</a:t>
            </a:r>
            <a:r>
              <a:rPr lang="fr-FR" dirty="0"/>
              <a:t>  forme: démocratie « libérale » (vote + libertés publiques)</a:t>
            </a:r>
          </a:p>
          <a:p>
            <a:r>
              <a:rPr lang="fr-FR" dirty="0"/>
              <a:t>2</a:t>
            </a:r>
            <a:r>
              <a:rPr lang="fr-FR" baseline="30000" dirty="0"/>
              <a:t>e</a:t>
            </a:r>
            <a:r>
              <a:rPr lang="fr-FR" dirty="0"/>
              <a:t> forme:  démocratie « directe »  ou « participative »</a:t>
            </a:r>
          </a:p>
          <a:p>
            <a:r>
              <a:rPr lang="fr-FR" dirty="0"/>
              <a:t>3</a:t>
            </a:r>
            <a:r>
              <a:rPr lang="fr-FR" baseline="30000" dirty="0"/>
              <a:t>e </a:t>
            </a:r>
            <a:r>
              <a:rPr lang="fr-FR" dirty="0"/>
              <a:t>forme: démocratie « sociale »</a:t>
            </a:r>
          </a:p>
        </p:txBody>
      </p:sp>
    </p:spTree>
    <p:extLst>
      <p:ext uri="{BB962C8B-B14F-4D97-AF65-F5344CB8AC3E}">
        <p14:creationId xmlns:p14="http://schemas.microsoft.com/office/powerpoint/2010/main" val="824872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D1B0FD-7D93-3A4C-AD19-AB88EC4BF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enjeux liés à la démocratie « libérale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E23F42-F9DC-4645-B867-0BF729CAA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5049"/>
            <a:ext cx="10515600" cy="4371914"/>
          </a:xfrm>
        </p:spPr>
        <p:txBody>
          <a:bodyPr/>
          <a:lstStyle/>
          <a:p>
            <a:r>
              <a:rPr lang="fr-FR" dirty="0"/>
              <a:t>Démocratie « majoritaire » vs  « consensuelle »</a:t>
            </a:r>
          </a:p>
          <a:p>
            <a:r>
              <a:rPr lang="fr-FR" dirty="0"/>
              <a:t>Prendre en compte davantage de points de vue, notamment celui des jeunes pour le long terme (cf. </a:t>
            </a:r>
            <a:r>
              <a:rPr lang="fr-FR" dirty="0" err="1"/>
              <a:t>Brexit</a:t>
            </a:r>
            <a:r>
              <a:rPr lang="fr-FR" dirty="0"/>
              <a:t>, retraites, environnement):</a:t>
            </a:r>
          </a:p>
          <a:p>
            <a:pPr>
              <a:buFont typeface="Symbol" pitchFamily="2" charset="2"/>
              <a:buChar char="Þ"/>
            </a:pPr>
            <a:r>
              <a:rPr lang="fr-FR" dirty="0"/>
              <a:t>Le scrutin proportionnel : du conflit/exclusion à la négociation/inclusion</a:t>
            </a:r>
          </a:p>
          <a:p>
            <a:pPr>
              <a:buFont typeface="Symbol" pitchFamily="2" charset="2"/>
              <a:buChar char="Þ"/>
            </a:pPr>
            <a:r>
              <a:rPr lang="fr-FR" dirty="0"/>
              <a:t>L’enjeu des corps intermédiaires: partenaires sociaux, associations et ONG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5790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E5E04B-416A-1642-81EA-E941E3EF7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enjeux liés à la démocratie « directe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45E5AD-4591-3A4D-826A-8840EDDE6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9433"/>
            <a:ext cx="10515600" cy="4027529"/>
          </a:xfrm>
        </p:spPr>
        <p:txBody>
          <a:bodyPr/>
          <a:lstStyle/>
          <a:p>
            <a:r>
              <a:rPr lang="fr-FR" dirty="0"/>
              <a:t>La face « aristocratique » du gouvernement représentatif (Manin)</a:t>
            </a:r>
          </a:p>
          <a:p>
            <a:r>
              <a:rPr lang="fr-FR" dirty="0"/>
              <a:t>Passer d’un rapport de pouvoir vertical à un rapport plus horizontal, ou « </a:t>
            </a:r>
            <a:r>
              <a:rPr lang="fr-FR" dirty="0" err="1"/>
              <a:t>bottom</a:t>
            </a:r>
            <a:r>
              <a:rPr lang="fr-FR" dirty="0"/>
              <a:t>-up »</a:t>
            </a:r>
          </a:p>
          <a:p>
            <a:pPr>
              <a:buFont typeface="Symbol" pitchFamily="2" charset="2"/>
              <a:buChar char="Þ"/>
            </a:pPr>
            <a:r>
              <a:rPr lang="fr-FR" dirty="0"/>
              <a:t>Vote vs tirage au sort</a:t>
            </a:r>
          </a:p>
          <a:p>
            <a:pPr>
              <a:buFont typeface="Symbol" pitchFamily="2" charset="2"/>
              <a:buChar char="Þ"/>
            </a:pPr>
            <a:r>
              <a:rPr lang="fr-FR" dirty="0"/>
              <a:t>L’enjeu du référendum et de la démocratie participative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53192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367</Words>
  <Application>Microsoft Macintosh PowerPoint</Application>
  <PresentationFormat>Grand écran</PresentationFormat>
  <Paragraphs>47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Garamond</vt:lpstr>
      <vt:lpstr>Symbol</vt:lpstr>
      <vt:lpstr>Thème Office</vt:lpstr>
      <vt:lpstr>Jeunesse et démocratie</vt:lpstr>
      <vt:lpstr>Quelle place des jeunes dans la démocratie  d’aujourd’hui?</vt:lpstr>
      <vt:lpstr>Un danger pour l’avenir de la démocratie?</vt:lpstr>
      <vt:lpstr>Quelle place des jeunes dans la démocratie de demain?</vt:lpstr>
      <vt:lpstr>Présentation PowerPoint</vt:lpstr>
      <vt:lpstr>Le nouveau rapport à la citoyenneté des jeunes</vt:lpstr>
      <vt:lpstr>Les différentes formes de démocratie</vt:lpstr>
      <vt:lpstr>Les enjeux liés à la démocratie « libérale »</vt:lpstr>
      <vt:lpstr>Les enjeux liés à la démocratie « directe »</vt:lpstr>
      <vt:lpstr>Les enjeux liés à la démocratie « sociale »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Jeunesse et démocratie</dc:title>
  <dc:creator>Chevalier, Tom</dc:creator>
  <cp:lastModifiedBy>Chevalier, Tom</cp:lastModifiedBy>
  <cp:revision>40</cp:revision>
  <dcterms:created xsi:type="dcterms:W3CDTF">2019-12-09T14:59:43Z</dcterms:created>
  <dcterms:modified xsi:type="dcterms:W3CDTF">2019-12-17T16:15:20Z</dcterms:modified>
</cp:coreProperties>
</file>